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nva Sans Bold" panose="020B0604020202020204" charset="0"/>
      <p:regular r:id="rId13"/>
    </p:embeddedFont>
    <p:embeddedFont>
      <p:font typeface="Poetsen"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75355" autoAdjust="0"/>
  </p:normalViewPr>
  <p:slideViewPr>
    <p:cSldViewPr>
      <p:cViewPr varScale="1">
        <p:scale>
          <a:sx n="37" d="100"/>
          <a:sy n="37" d="100"/>
        </p:scale>
        <p:origin x="1714" y="25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0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12.05.2025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 Title Slide</a:t>
            </a:r>
          </a:p>
          <a:p>
            <a:endParaRPr lang="en-US"/>
          </a:p>
          <a:p>
            <a:r>
              <a:rPr lang="en-US"/>
              <a:t>Title: Grow All Year Round: Upcycled Dome Gardening for Flowers, Fruits, Vegetables &amp; Herbs</a:t>
            </a:r>
          </a:p>
          <a:p>
            <a:r>
              <a:rPr lang="en-US"/>
              <a:t>Subtitle: A Workshop by Marvellous CIC</a:t>
            </a:r>
          </a:p>
          <a:p>
            <a:r>
              <a:rPr lang="en-US"/>
              <a:t>Image: Marvellous logo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Thank You for Joining Us!</a:t>
            </a:r>
          </a:p>
          <a:p>
            <a:r>
              <a:rPr lang="en-US"/>
              <a:t>Brief Thank You Message: "We hope you're feeling inspired to create your own year-round upcycled garden!"</a:t>
            </a:r>
          </a:p>
          <a:p>
            <a:r>
              <a:rPr lang="en-US"/>
              <a:t>Marvellous CIC Contact Information (Website, Social Media)</a:t>
            </a:r>
          </a:p>
          <a:p>
            <a:r>
              <a:rPr lang="en-US"/>
              <a:t>Feedback Request (Optional): How can we improve?</a:t>
            </a:r>
          </a:p>
          <a:p>
            <a:r>
              <a:rPr lang="en-US"/>
              <a:t>Image: Marvellous CIC logo and a final inspiring image.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2: Welcome!</a:t>
            </a:r>
          </a:p>
          <a:p>
            <a:endParaRPr lang="en-US"/>
          </a:p>
          <a:p>
            <a:r>
              <a:rPr lang="en-US"/>
              <a:t>Headline: Welcome to the Marvellous World of Year-Round Gardening!</a:t>
            </a:r>
          </a:p>
          <a:p>
            <a:r>
              <a:rPr lang="en-US"/>
              <a:t>Image: A friendly photo a welcoming scene.</a:t>
            </a:r>
          </a:p>
          <a:p>
            <a:r>
              <a:rPr lang="en-US"/>
              <a:t>Brief Welcome Message: "We're so glad you're here to explore the exciting possibilities of growing your own food and flowers in an upcycled dome!"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3: Meet Marvellous CIC</a:t>
            </a:r>
          </a:p>
          <a:p>
            <a:endParaRPr lang="en-US"/>
          </a:p>
          <a:p>
            <a:r>
              <a:rPr lang="en-US"/>
              <a:t>Headline: Who We Are</a:t>
            </a:r>
          </a:p>
          <a:p>
            <a:r>
              <a:rPr lang="en-US"/>
              <a:t>Bullet Points:</a:t>
            </a:r>
          </a:p>
          <a:p>
            <a:r>
              <a:rPr lang="en-US"/>
              <a:t>Briefly explain Marvellous CIC's mission (community, sustainability, etc.).</a:t>
            </a:r>
          </a:p>
          <a:p>
            <a:r>
              <a:rPr lang="en-US"/>
              <a:t>Mention any relevant past projects or areas of expertise.</a:t>
            </a:r>
          </a:p>
          <a:p>
            <a:r>
              <a:rPr lang="en-US"/>
              <a:t>Image: Marvellous CIC logo or a photo showcasing their 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4: Today's Green Adventure</a:t>
            </a:r>
          </a:p>
          <a:p>
            <a:endParaRPr lang="en-US"/>
          </a:p>
          <a:p>
            <a:r>
              <a:rPr lang="en-US"/>
              <a:t>Headline: What We'll Discover Today</a:t>
            </a:r>
          </a:p>
          <a:p>
            <a:r>
              <a:rPr lang="en-US"/>
              <a:t>Bullet Points:</a:t>
            </a:r>
          </a:p>
          <a:p>
            <a:r>
              <a:rPr lang="en-US"/>
              <a:t>The benefits of year-round gardening.</a:t>
            </a:r>
          </a:p>
          <a:p>
            <a:r>
              <a:rPr lang="en-US"/>
              <a:t>The magic of the upcycled dome.</a:t>
            </a:r>
          </a:p>
          <a:p>
            <a:r>
              <a:rPr lang="en-US"/>
              <a:t>Sourcing materials and basic dome design.</a:t>
            </a:r>
          </a:p>
          <a:p>
            <a:r>
              <a:rPr lang="en-US"/>
              <a:t>Growing flowers, fruits, vegetables, and herbs in the dome.</a:t>
            </a:r>
          </a:p>
          <a:p>
            <a:r>
              <a:rPr lang="en-US"/>
              <a:t>Seasonal planting strategies.</a:t>
            </a:r>
          </a:p>
          <a:p>
            <a:r>
              <a:rPr lang="en-US"/>
              <a:t>Soil, watering, light, and ventilation tips.</a:t>
            </a:r>
          </a:p>
          <a:p>
            <a:r>
              <a:rPr lang="en-US"/>
              <a:t>Organic pest and disease management.</a:t>
            </a:r>
          </a:p>
          <a:p>
            <a:r>
              <a:rPr lang="en-US"/>
              <a:t>Simple plant propagation.</a:t>
            </a:r>
          </a:p>
          <a:p>
            <a:r>
              <a:rPr lang="en-US"/>
              <a:t>Image: A visual representation of the topics covered (e.g., icons or small photos).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The Dome's Microclimate Magic</a:t>
            </a:r>
          </a:p>
          <a:p>
            <a:endParaRPr lang="en-US"/>
          </a:p>
          <a:p>
            <a:r>
              <a:rPr lang="en-US"/>
              <a:t>Headline: Creating the Perfect Growing Environment</a:t>
            </a:r>
          </a:p>
          <a:p>
            <a:r>
              <a:rPr lang="en-US"/>
              <a:t>Bullet Points:</a:t>
            </a:r>
          </a:p>
          <a:p>
            <a:r>
              <a:rPr lang="en-US"/>
              <a:t>Temperature regulation.</a:t>
            </a:r>
          </a:p>
          <a:p>
            <a:r>
              <a:rPr lang="en-US"/>
              <a:t>Humidity control.</a:t>
            </a:r>
          </a:p>
          <a:p>
            <a:r>
              <a:rPr lang="en-US"/>
              <a:t>Protection from wind and pests.</a:t>
            </a:r>
          </a:p>
          <a:p>
            <a:r>
              <a:rPr lang="en-US"/>
              <a:t>Trapping solar energy.</a:t>
            </a:r>
          </a:p>
          <a:p>
            <a:r>
              <a:rPr lang="en-US"/>
              <a:t>Image: A diagram illustrating how sunlight and heat are trapped within a dome.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6: Happy Plants: Soil &amp; Watering</a:t>
            </a:r>
          </a:p>
          <a:p>
            <a:endParaRPr lang="en-US"/>
          </a:p>
          <a:p>
            <a:r>
              <a:rPr lang="en-US"/>
              <a:t>Headline: The Foundation for Growth</a:t>
            </a:r>
          </a:p>
          <a:p>
            <a:r>
              <a:rPr lang="en-US"/>
              <a:t>Bullet Points:</a:t>
            </a:r>
          </a:p>
          <a:p>
            <a:r>
              <a:rPr lang="en-US"/>
              <a:t>Choosing the right soil mix for dome gardening.</a:t>
            </a:r>
          </a:p>
          <a:p>
            <a:r>
              <a:rPr lang="en-US"/>
              <a:t>Watering techniques in a protected environment (avoiding overwatering).</a:t>
            </a:r>
          </a:p>
          <a:p>
            <a:r>
              <a:rPr lang="en-US"/>
              <a:t>Importance of drainage.</a:t>
            </a:r>
          </a:p>
          <a:p>
            <a:r>
              <a:rPr lang="en-US"/>
              <a:t>Image: Healthy soil and someone watering plants.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7: Grow More for Free: Propagation</a:t>
            </a:r>
          </a:p>
          <a:p>
            <a:endParaRPr lang="en-US"/>
          </a:p>
          <a:p>
            <a:r>
              <a:rPr lang="en-US"/>
              <a:t>Headline: Expanding Your Green Family</a:t>
            </a:r>
          </a:p>
          <a:p>
            <a:r>
              <a:rPr lang="en-US"/>
              <a:t>Bullet Points:</a:t>
            </a:r>
          </a:p>
          <a:p>
            <a:r>
              <a:rPr lang="en-US"/>
              <a:t>Briefly explain simple propagation methods (cuttings, seeds).</a:t>
            </a:r>
          </a:p>
          <a:p>
            <a:r>
              <a:rPr lang="en-US"/>
              <a:t>Benefits of propagating your own plants.</a:t>
            </a:r>
          </a:p>
          <a:p>
            <a:r>
              <a:rPr lang="en-US"/>
              <a:t>Image: Someone taking a cutting or sowing seeds.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Headline: Let's Get Our Hands Dirty!</a:t>
            </a:r>
          </a:p>
          <a:p>
            <a:endParaRPr lang="en-US"/>
          </a:p>
          <a:p>
            <a:r>
              <a:rPr lang="en-US"/>
              <a:t>Image: Photo of dome</a:t>
            </a:r>
          </a:p>
          <a:p>
            <a:endParaRPr lang="en-US"/>
          </a:p>
          <a:p>
            <a:r>
              <a:rPr lang="en-US"/>
              <a:t>Brief Instructions: Practical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9: Questions &amp; Sharing</a:t>
            </a:r>
          </a:p>
          <a:p>
            <a:endParaRPr lang="en-US"/>
          </a:p>
          <a:p>
            <a:r>
              <a:rPr lang="en-US"/>
              <a:t>Headline: Your Thoughts &amp; Ideas</a:t>
            </a:r>
          </a:p>
          <a:p>
            <a:r>
              <a:rPr lang="en-US"/>
              <a:t>Text: "What questions do you have? Let's share our ideas and inspiration!"</a:t>
            </a:r>
          </a:p>
          <a:p>
            <a:r>
              <a:rPr lang="en-US"/>
              <a:t>Image: An open and inviting image.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14949" y="0"/>
            <a:ext cx="10458102" cy="10287000"/>
          </a:xfrm>
          <a:custGeom>
            <a:avLst/>
            <a:gdLst/>
            <a:ahLst/>
            <a:cxnLst/>
            <a:rect l="l" t="t" r="r" b="b"/>
            <a:pathLst>
              <a:path w="10458102" h="10458102">
                <a:moveTo>
                  <a:pt x="0" y="0"/>
                </a:moveTo>
                <a:lnTo>
                  <a:pt x="10458102" y="0"/>
                </a:lnTo>
                <a:lnTo>
                  <a:pt x="10458102" y="10458102"/>
                </a:lnTo>
                <a:lnTo>
                  <a:pt x="0" y="10458102"/>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4568467" y="8267700"/>
            <a:ext cx="9151066" cy="1350498"/>
          </a:xfrm>
          <a:prstGeom prst="rect">
            <a:avLst/>
          </a:prstGeom>
        </p:spPr>
        <p:txBody>
          <a:bodyPr wrap="square" lIns="0" tIns="0" rIns="0" bIns="0" rtlCol="0" anchor="t">
            <a:spAutoFit/>
          </a:bodyPr>
          <a:lstStyle/>
          <a:p>
            <a:pPr algn="ctr">
              <a:lnSpc>
                <a:spcPts val="11769"/>
              </a:lnSpc>
            </a:pPr>
            <a:r>
              <a:rPr lang="en-US" sz="8406" dirty="0">
                <a:solidFill>
                  <a:srgbClr val="000000"/>
                </a:solidFill>
                <a:latin typeface="Poetsen"/>
                <a:ea typeface="Poetsen"/>
                <a:cs typeface="Poetsen"/>
                <a:sym typeface="Poetsen"/>
              </a:rPr>
              <a:t>Dome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89679" y="0"/>
            <a:ext cx="10508643" cy="10287000"/>
          </a:xfrm>
          <a:custGeom>
            <a:avLst/>
            <a:gdLst/>
            <a:ahLst/>
            <a:cxnLst/>
            <a:rect l="l" t="t" r="r" b="b"/>
            <a:pathLst>
              <a:path w="10508643" h="10508643">
                <a:moveTo>
                  <a:pt x="0" y="0"/>
                </a:moveTo>
                <a:lnTo>
                  <a:pt x="10508642" y="0"/>
                </a:lnTo>
                <a:lnTo>
                  <a:pt x="10508642" y="10508642"/>
                </a:lnTo>
                <a:lnTo>
                  <a:pt x="0" y="10508642"/>
                </a:lnTo>
                <a:lnTo>
                  <a:pt x="0" y="0"/>
                </a:lnTo>
                <a:close/>
              </a:path>
            </a:pathLst>
          </a:custGeom>
          <a:blipFill>
            <a:blip r:embed="rId3">
              <a:alphaModFix amt="35000"/>
            </a:blip>
            <a:stretch>
              <a:fillRect/>
            </a:stretch>
          </a:blipFill>
        </p:spPr>
        <p:txBody>
          <a:bodyPr/>
          <a:lstStyle/>
          <a:p>
            <a:endParaRPr lang="en-GB"/>
          </a:p>
        </p:txBody>
      </p:sp>
      <p:sp>
        <p:nvSpPr>
          <p:cNvPr id="3" name="Freeform 3"/>
          <p:cNvSpPr/>
          <p:nvPr/>
        </p:nvSpPr>
        <p:spPr>
          <a:xfrm>
            <a:off x="7086600" y="414118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4170803" y="904875"/>
            <a:ext cx="9946394" cy="1128523"/>
          </a:xfrm>
          <a:prstGeom prst="rect">
            <a:avLst/>
          </a:prstGeom>
        </p:spPr>
        <p:txBody>
          <a:bodyPr lIns="0" tIns="0" rIns="0" bIns="0" rtlCol="0" anchor="t">
            <a:spAutoFit/>
          </a:bodyPr>
          <a:lstStyle/>
          <a:p>
            <a:pPr algn="ctr">
              <a:lnSpc>
                <a:spcPts val="9284"/>
              </a:lnSpc>
            </a:pPr>
            <a:r>
              <a:rPr lang="en-US" sz="6631">
                <a:solidFill>
                  <a:srgbClr val="000000"/>
                </a:solidFill>
                <a:latin typeface="Poetsen"/>
                <a:ea typeface="Poetsen"/>
                <a:cs typeface="Poetsen"/>
                <a:sym typeface="Poetsen"/>
              </a:rPr>
              <a:t>Thank You for Joining Us!</a:t>
            </a:r>
          </a:p>
        </p:txBody>
      </p:sp>
      <p:sp>
        <p:nvSpPr>
          <p:cNvPr id="5" name="TextBox 5"/>
          <p:cNvSpPr txBox="1"/>
          <p:nvPr/>
        </p:nvSpPr>
        <p:spPr>
          <a:xfrm>
            <a:off x="3002939" y="2531760"/>
            <a:ext cx="12282122" cy="1385029"/>
          </a:xfrm>
          <a:prstGeom prst="rect">
            <a:avLst/>
          </a:prstGeom>
        </p:spPr>
        <p:txBody>
          <a:bodyPr lIns="0" tIns="0" rIns="0" bIns="0" rtlCol="0" anchor="t">
            <a:spAutoFit/>
          </a:bodyPr>
          <a:lstStyle/>
          <a:p>
            <a:pPr algn="ctr">
              <a:lnSpc>
                <a:spcPts val="5559"/>
              </a:lnSpc>
            </a:pPr>
            <a:r>
              <a:rPr lang="en-US" sz="3971" b="1">
                <a:solidFill>
                  <a:srgbClr val="000000"/>
                </a:solidFill>
                <a:latin typeface="Canva Sans Bold"/>
                <a:ea typeface="Canva Sans Bold"/>
                <a:cs typeface="Canva Sans Bold"/>
                <a:sym typeface="Canva Sans Bold"/>
              </a:rPr>
              <a:t>We hope you're feeling inspired to creating your own year-round upcycled dome garden.</a:t>
            </a:r>
          </a:p>
        </p:txBody>
      </p:sp>
      <p:sp>
        <p:nvSpPr>
          <p:cNvPr id="6" name="TextBox 6"/>
          <p:cNvSpPr txBox="1"/>
          <p:nvPr/>
        </p:nvSpPr>
        <p:spPr>
          <a:xfrm>
            <a:off x="5930063" y="8179787"/>
            <a:ext cx="6427875" cy="712470"/>
          </a:xfrm>
          <a:prstGeom prst="rect">
            <a:avLst/>
          </a:prstGeom>
        </p:spPr>
        <p:txBody>
          <a:bodyPr lIns="0" tIns="0" rIns="0" bIns="0" rtlCol="0" anchor="t">
            <a:spAutoFit/>
          </a:bodyPr>
          <a:lstStyle/>
          <a:p>
            <a:pPr algn="ctr">
              <a:lnSpc>
                <a:spcPts val="5880"/>
              </a:lnSpc>
            </a:pPr>
            <a:r>
              <a:rPr lang="en-US" sz="4200">
                <a:solidFill>
                  <a:srgbClr val="000000"/>
                </a:solidFill>
                <a:latin typeface="Poetsen"/>
                <a:ea typeface="Poetsen"/>
                <a:cs typeface="Poetsen"/>
                <a:sym typeface="Poetsen"/>
              </a:rPr>
              <a:t>Connect with 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0445" y="1248178"/>
            <a:ext cx="7790645" cy="7790645"/>
          </a:xfrm>
          <a:custGeom>
            <a:avLst/>
            <a:gdLst/>
            <a:ahLst/>
            <a:cxnLst/>
            <a:rect l="l" t="t" r="r" b="b"/>
            <a:pathLst>
              <a:path w="7790645" h="7790645">
                <a:moveTo>
                  <a:pt x="0" y="0"/>
                </a:moveTo>
                <a:lnTo>
                  <a:pt x="7790644" y="0"/>
                </a:lnTo>
                <a:lnTo>
                  <a:pt x="7790644" y="7790644"/>
                </a:lnTo>
                <a:lnTo>
                  <a:pt x="0" y="7790644"/>
                </a:lnTo>
                <a:lnTo>
                  <a:pt x="0" y="0"/>
                </a:lnTo>
                <a:close/>
              </a:path>
            </a:pathLst>
          </a:custGeom>
          <a:blipFill>
            <a:blip r:embed="rId3"/>
            <a:stretch>
              <a:fillRect/>
            </a:stretch>
          </a:blipFill>
        </p:spPr>
        <p:txBody>
          <a:bodyPr/>
          <a:lstStyle/>
          <a:p>
            <a:endParaRPr lang="en-GB"/>
          </a:p>
        </p:txBody>
      </p:sp>
      <p:sp>
        <p:nvSpPr>
          <p:cNvPr id="3" name="Freeform 3"/>
          <p:cNvSpPr/>
          <p:nvPr/>
        </p:nvSpPr>
        <p:spPr>
          <a:xfrm>
            <a:off x="11359000" y="609386"/>
            <a:ext cx="3762360" cy="3762360"/>
          </a:xfrm>
          <a:custGeom>
            <a:avLst/>
            <a:gdLst/>
            <a:ahLst/>
            <a:cxnLst/>
            <a:rect l="l" t="t" r="r" b="b"/>
            <a:pathLst>
              <a:path w="3762360" h="3762360">
                <a:moveTo>
                  <a:pt x="0" y="0"/>
                </a:moveTo>
                <a:lnTo>
                  <a:pt x="3762360" y="0"/>
                </a:lnTo>
                <a:lnTo>
                  <a:pt x="3762360" y="3762360"/>
                </a:lnTo>
                <a:lnTo>
                  <a:pt x="0" y="3762360"/>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9820422" y="4066573"/>
            <a:ext cx="6839516" cy="4972250"/>
          </a:xfrm>
          <a:prstGeom prst="rect">
            <a:avLst/>
          </a:prstGeom>
        </p:spPr>
        <p:txBody>
          <a:bodyPr lIns="0" tIns="0" rIns="0" bIns="0" rtlCol="0" anchor="t">
            <a:spAutoFit/>
          </a:bodyPr>
          <a:lstStyle/>
          <a:p>
            <a:pPr algn="ctr">
              <a:lnSpc>
                <a:spcPts val="6598"/>
              </a:lnSpc>
            </a:pPr>
            <a:r>
              <a:rPr lang="en-US" sz="4712" b="1">
                <a:solidFill>
                  <a:srgbClr val="000000"/>
                </a:solidFill>
                <a:latin typeface="Canva Sans Bold"/>
                <a:ea typeface="Canva Sans Bold"/>
                <a:cs typeface="Canva Sans Bold"/>
                <a:sym typeface="Canva Sans Bold"/>
              </a:rPr>
              <a:t>We're so glad you're here to explore the exciting possibilities of growing your own food and flowers in an upcycled dome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89678" y="0"/>
            <a:ext cx="10508643" cy="10287000"/>
          </a:xfrm>
          <a:custGeom>
            <a:avLst/>
            <a:gdLst/>
            <a:ahLst/>
            <a:cxnLst/>
            <a:rect l="l" t="t" r="r" b="b"/>
            <a:pathLst>
              <a:path w="10508643" h="10508643">
                <a:moveTo>
                  <a:pt x="0" y="0"/>
                </a:moveTo>
                <a:lnTo>
                  <a:pt x="10508642" y="0"/>
                </a:lnTo>
                <a:lnTo>
                  <a:pt x="10508642" y="10508642"/>
                </a:lnTo>
                <a:lnTo>
                  <a:pt x="0" y="10508642"/>
                </a:lnTo>
                <a:lnTo>
                  <a:pt x="0" y="0"/>
                </a:lnTo>
                <a:close/>
              </a:path>
            </a:pathLst>
          </a:custGeom>
          <a:blipFill>
            <a:blip r:embed="rId3">
              <a:alphaModFix amt="35000"/>
            </a:blip>
            <a:stretch>
              <a:fillRect/>
            </a:stretch>
          </a:blipFill>
        </p:spPr>
        <p:txBody>
          <a:bodyPr/>
          <a:lstStyle/>
          <a:p>
            <a:endParaRPr lang="en-GB"/>
          </a:p>
        </p:txBody>
      </p:sp>
      <p:sp>
        <p:nvSpPr>
          <p:cNvPr id="3" name="TextBox 3"/>
          <p:cNvSpPr txBox="1"/>
          <p:nvPr/>
        </p:nvSpPr>
        <p:spPr>
          <a:xfrm>
            <a:off x="3889678" y="1006271"/>
            <a:ext cx="10114254" cy="1671933"/>
          </a:xfrm>
          <a:prstGeom prst="rect">
            <a:avLst/>
          </a:prstGeom>
        </p:spPr>
        <p:txBody>
          <a:bodyPr wrap="square" lIns="0" tIns="0" rIns="0" bIns="0" rtlCol="0" anchor="t">
            <a:spAutoFit/>
          </a:bodyPr>
          <a:lstStyle/>
          <a:p>
            <a:pPr algn="ctr">
              <a:lnSpc>
                <a:spcPts val="14613"/>
              </a:lnSpc>
            </a:pPr>
            <a:r>
              <a:rPr lang="en-US" sz="10437" dirty="0">
                <a:solidFill>
                  <a:srgbClr val="000000"/>
                </a:solidFill>
                <a:latin typeface="Poetsen"/>
                <a:ea typeface="Poetsen"/>
                <a:cs typeface="Poetsen"/>
                <a:sym typeface="Poetsen"/>
              </a:rPr>
              <a:t>Who are we?</a:t>
            </a:r>
          </a:p>
        </p:txBody>
      </p:sp>
      <p:sp>
        <p:nvSpPr>
          <p:cNvPr id="4" name="Freeform 4"/>
          <p:cNvSpPr/>
          <p:nvPr/>
        </p:nvSpPr>
        <p:spPr>
          <a:xfrm>
            <a:off x="13516902" y="704351"/>
            <a:ext cx="3762360" cy="3762360"/>
          </a:xfrm>
          <a:custGeom>
            <a:avLst/>
            <a:gdLst/>
            <a:ahLst/>
            <a:cxnLst/>
            <a:rect l="l" t="t" r="r" b="b"/>
            <a:pathLst>
              <a:path w="3762360" h="3762360">
                <a:moveTo>
                  <a:pt x="0" y="0"/>
                </a:moveTo>
                <a:lnTo>
                  <a:pt x="3762360" y="0"/>
                </a:lnTo>
                <a:lnTo>
                  <a:pt x="3762360" y="3762360"/>
                </a:lnTo>
                <a:lnTo>
                  <a:pt x="0" y="3762360"/>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1890155" y="3924300"/>
            <a:ext cx="14507687" cy="5658349"/>
          </a:xfrm>
          <a:prstGeom prst="rect">
            <a:avLst/>
          </a:prstGeom>
        </p:spPr>
        <p:txBody>
          <a:bodyPr lIns="0" tIns="0" rIns="0" bIns="0" rtlCol="0" anchor="t">
            <a:spAutoFit/>
          </a:bodyPr>
          <a:lstStyle/>
          <a:p>
            <a:pPr algn="ctr">
              <a:lnSpc>
                <a:spcPts val="3238"/>
              </a:lnSpc>
            </a:pPr>
            <a:r>
              <a:rPr lang="en-US" sz="2312" b="1" dirty="0">
                <a:solidFill>
                  <a:srgbClr val="000000"/>
                </a:solidFill>
                <a:latin typeface="Canva Sans Bold"/>
                <a:ea typeface="Canva Sans Bold"/>
                <a:cs typeface="Canva Sans Bold"/>
                <a:sym typeface="Canva Sans Bold"/>
              </a:rPr>
              <a:t>Beyond their innovative micro domes, Marvellous CIC demonstrates a remarkable commitment to the circular economy through a diverse range of other upcycled projects. These initiatives showcase their ingenuity and dedication to finding new life for discarded materials:</a:t>
            </a:r>
          </a:p>
          <a:p>
            <a:pPr algn="ctr">
              <a:lnSpc>
                <a:spcPts val="3238"/>
              </a:lnSpc>
            </a:pPr>
            <a:r>
              <a:rPr lang="en-US" sz="2312" b="1" dirty="0">
                <a:solidFill>
                  <a:srgbClr val="000000"/>
                </a:solidFill>
                <a:latin typeface="Canva Sans Bold"/>
                <a:ea typeface="Canva Sans Bold"/>
                <a:cs typeface="Canva Sans Bold"/>
                <a:sym typeface="Canva Sans Bold"/>
              </a:rPr>
              <a:t>They are involved in making 3D printer filament from recycled plastics, transforming waste into a valuable resource for innovation and creation. This not only reduces plastic waste but also supports the growing field of 3D printing with sustainable materials.</a:t>
            </a:r>
          </a:p>
          <a:p>
            <a:pPr algn="ctr">
              <a:lnSpc>
                <a:spcPts val="3238"/>
              </a:lnSpc>
            </a:pPr>
            <a:r>
              <a:rPr lang="en-US" sz="2312" b="1" dirty="0">
                <a:solidFill>
                  <a:srgbClr val="000000"/>
                </a:solidFill>
                <a:latin typeface="Canva Sans Bold"/>
                <a:ea typeface="Canva Sans Bold"/>
                <a:cs typeface="Canva Sans Bold"/>
                <a:sym typeface="Canva Sans Bold"/>
              </a:rPr>
              <a:t>Upcycled fish tanks are another fascinating project, likely repurposing plastic containers into functional and aesthetically pleasing aquatic habitats. This highlights their ability to find creative and practical applications for discarded items.</a:t>
            </a:r>
          </a:p>
          <a:p>
            <a:pPr algn="ctr">
              <a:lnSpc>
                <a:spcPts val="3238"/>
              </a:lnSpc>
            </a:pPr>
            <a:r>
              <a:rPr lang="en-US" sz="2312" b="1" dirty="0">
                <a:solidFill>
                  <a:srgbClr val="000000"/>
                </a:solidFill>
                <a:latin typeface="Canva Sans Bold"/>
                <a:ea typeface="Canva Sans Bold"/>
                <a:cs typeface="Canva Sans Bold"/>
                <a:sym typeface="Canva Sans Bold"/>
              </a:rPr>
              <a:t>Furthermore, Marvellous CIC is exploring vertical hydroponics systems built from upcycled materials. This combines their expertise in sustainable food production with their upcycling ethos, creating efficient and space-saving methods for growing food in urban environments.</a:t>
            </a:r>
          </a:p>
          <a:p>
            <a:pPr algn="ctr">
              <a:lnSpc>
                <a:spcPts val="6156"/>
              </a:lnSpc>
            </a:pPr>
            <a:endParaRPr lang="en-US" sz="2312" b="1" dirty="0">
              <a:solidFill>
                <a:srgbClr val="000000"/>
              </a:solidFill>
              <a:latin typeface="Canva Sans Bold"/>
              <a:ea typeface="Canva Sans Bold"/>
              <a:cs typeface="Canva Sans Bold"/>
              <a:sym typeface="Canva Sans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89679" y="1"/>
            <a:ext cx="10508643" cy="10287000"/>
          </a:xfrm>
          <a:custGeom>
            <a:avLst/>
            <a:gdLst/>
            <a:ahLst/>
            <a:cxnLst/>
            <a:rect l="l" t="t" r="r" b="b"/>
            <a:pathLst>
              <a:path w="10508643" h="10508643">
                <a:moveTo>
                  <a:pt x="0" y="0"/>
                </a:moveTo>
                <a:lnTo>
                  <a:pt x="10508642" y="0"/>
                </a:lnTo>
                <a:lnTo>
                  <a:pt x="10508642" y="10508643"/>
                </a:lnTo>
                <a:lnTo>
                  <a:pt x="0" y="10508643"/>
                </a:lnTo>
                <a:lnTo>
                  <a:pt x="0" y="0"/>
                </a:lnTo>
                <a:close/>
              </a:path>
            </a:pathLst>
          </a:custGeom>
          <a:blipFill>
            <a:blip r:embed="rId3">
              <a:alphaModFix amt="35000"/>
            </a:blip>
            <a:stretch>
              <a:fillRect/>
            </a:stretch>
          </a:blipFill>
        </p:spPr>
        <p:txBody>
          <a:bodyPr/>
          <a:lstStyle/>
          <a:p>
            <a:endParaRPr lang="en-GB"/>
          </a:p>
        </p:txBody>
      </p:sp>
      <p:sp>
        <p:nvSpPr>
          <p:cNvPr id="3" name="TextBox 3"/>
          <p:cNvSpPr txBox="1"/>
          <p:nvPr/>
        </p:nvSpPr>
        <p:spPr>
          <a:xfrm>
            <a:off x="2494980" y="3791837"/>
            <a:ext cx="13298040" cy="4280696"/>
          </a:xfrm>
          <a:prstGeom prst="rect">
            <a:avLst/>
          </a:prstGeom>
        </p:spPr>
        <p:txBody>
          <a:bodyPr lIns="0" tIns="0" rIns="0" bIns="0" rtlCol="0" anchor="t">
            <a:spAutoFit/>
          </a:bodyPr>
          <a:lstStyle/>
          <a:p>
            <a:pPr marL="747475" lvl="1" indent="-373737" algn="l">
              <a:lnSpc>
                <a:spcPts val="4846"/>
              </a:lnSpc>
              <a:buFont typeface="Arial"/>
              <a:buChar char="•"/>
            </a:pPr>
            <a:r>
              <a:rPr lang="en-US" sz="3462" b="1">
                <a:solidFill>
                  <a:srgbClr val="000000"/>
                </a:solidFill>
                <a:latin typeface="Canva Sans Bold"/>
                <a:ea typeface="Canva Sans Bold"/>
                <a:cs typeface="Canva Sans Bold"/>
                <a:sym typeface="Canva Sans Bold"/>
              </a:rPr>
              <a:t>The benefits of year-round gardening.</a:t>
            </a:r>
          </a:p>
          <a:p>
            <a:pPr marL="747475" lvl="1" indent="-373737" algn="l">
              <a:lnSpc>
                <a:spcPts val="4846"/>
              </a:lnSpc>
              <a:buFont typeface="Arial"/>
              <a:buChar char="•"/>
            </a:pPr>
            <a:r>
              <a:rPr lang="en-US" sz="3462" b="1">
                <a:solidFill>
                  <a:srgbClr val="000000"/>
                </a:solidFill>
                <a:latin typeface="Canva Sans Bold"/>
                <a:ea typeface="Canva Sans Bold"/>
                <a:cs typeface="Canva Sans Bold"/>
                <a:sym typeface="Canva Sans Bold"/>
              </a:rPr>
              <a:t>The magic of the upcycled dome.</a:t>
            </a:r>
          </a:p>
          <a:p>
            <a:pPr marL="747475" lvl="1" indent="-373737" algn="l">
              <a:lnSpc>
                <a:spcPts val="4846"/>
              </a:lnSpc>
              <a:buFont typeface="Arial"/>
              <a:buChar char="•"/>
            </a:pPr>
            <a:r>
              <a:rPr lang="en-US" sz="3462" b="1">
                <a:solidFill>
                  <a:srgbClr val="000000"/>
                </a:solidFill>
                <a:latin typeface="Canva Sans Bold"/>
                <a:ea typeface="Canva Sans Bold"/>
                <a:cs typeface="Canva Sans Bold"/>
                <a:sym typeface="Canva Sans Bold"/>
              </a:rPr>
              <a:t>Sourcing materials and basic dome design.</a:t>
            </a:r>
          </a:p>
          <a:p>
            <a:pPr marL="747475" lvl="1" indent="-373737" algn="l">
              <a:lnSpc>
                <a:spcPts val="4846"/>
              </a:lnSpc>
              <a:buFont typeface="Arial"/>
              <a:buChar char="•"/>
            </a:pPr>
            <a:r>
              <a:rPr lang="en-US" sz="3462" b="1">
                <a:solidFill>
                  <a:srgbClr val="000000"/>
                </a:solidFill>
                <a:latin typeface="Canva Sans Bold"/>
                <a:ea typeface="Canva Sans Bold"/>
                <a:cs typeface="Canva Sans Bold"/>
                <a:sym typeface="Canva Sans Bold"/>
              </a:rPr>
              <a:t>Growing flowers, fruits, vegetables, and herbs in the dome.</a:t>
            </a:r>
          </a:p>
          <a:p>
            <a:pPr marL="747475" lvl="1" indent="-373737" algn="l">
              <a:lnSpc>
                <a:spcPts val="4846"/>
              </a:lnSpc>
              <a:buFont typeface="Arial"/>
              <a:buChar char="•"/>
            </a:pPr>
            <a:r>
              <a:rPr lang="en-US" sz="3462" b="1">
                <a:solidFill>
                  <a:srgbClr val="000000"/>
                </a:solidFill>
                <a:latin typeface="Canva Sans Bold"/>
                <a:ea typeface="Canva Sans Bold"/>
                <a:cs typeface="Canva Sans Bold"/>
                <a:sym typeface="Canva Sans Bold"/>
              </a:rPr>
              <a:t>Soil, watering, light, and ventilation tips.</a:t>
            </a:r>
          </a:p>
          <a:p>
            <a:pPr marL="747475" lvl="1" indent="-373737" algn="l">
              <a:lnSpc>
                <a:spcPts val="4846"/>
              </a:lnSpc>
              <a:buFont typeface="Arial"/>
              <a:buChar char="•"/>
            </a:pPr>
            <a:r>
              <a:rPr lang="en-US" sz="3462" b="1">
                <a:solidFill>
                  <a:srgbClr val="000000"/>
                </a:solidFill>
                <a:latin typeface="Canva Sans Bold"/>
                <a:ea typeface="Canva Sans Bold"/>
                <a:cs typeface="Canva Sans Bold"/>
                <a:sym typeface="Canva Sans Bold"/>
              </a:rPr>
              <a:t>Organic pest and disease management.</a:t>
            </a:r>
          </a:p>
          <a:p>
            <a:pPr marL="747475" lvl="1" indent="-373737" algn="l">
              <a:lnSpc>
                <a:spcPts val="4846"/>
              </a:lnSpc>
              <a:buFont typeface="Arial"/>
              <a:buChar char="•"/>
            </a:pPr>
            <a:r>
              <a:rPr lang="en-US" sz="3462" b="1">
                <a:solidFill>
                  <a:srgbClr val="000000"/>
                </a:solidFill>
                <a:latin typeface="Canva Sans Bold"/>
                <a:ea typeface="Canva Sans Bold"/>
                <a:cs typeface="Canva Sans Bold"/>
                <a:sym typeface="Canva Sans Bold"/>
              </a:rPr>
              <a:t>Simple plant propagation.</a:t>
            </a:r>
          </a:p>
        </p:txBody>
      </p:sp>
      <p:sp>
        <p:nvSpPr>
          <p:cNvPr id="4" name="TextBox 4"/>
          <p:cNvSpPr txBox="1"/>
          <p:nvPr/>
        </p:nvSpPr>
        <p:spPr>
          <a:xfrm>
            <a:off x="2984273" y="1143047"/>
            <a:ext cx="12319453" cy="2648790"/>
          </a:xfrm>
          <a:prstGeom prst="rect">
            <a:avLst/>
          </a:prstGeom>
        </p:spPr>
        <p:txBody>
          <a:bodyPr wrap="square" lIns="0" tIns="0" rIns="0" bIns="0" rtlCol="0" anchor="t">
            <a:spAutoFit/>
          </a:bodyPr>
          <a:lstStyle/>
          <a:p>
            <a:pPr algn="ctr">
              <a:lnSpc>
                <a:spcPts val="10683"/>
              </a:lnSpc>
            </a:pPr>
            <a:r>
              <a:rPr lang="en-US" sz="7631" dirty="0">
                <a:solidFill>
                  <a:srgbClr val="000000"/>
                </a:solidFill>
                <a:latin typeface="Poetsen"/>
                <a:ea typeface="Poetsen"/>
                <a:cs typeface="Poetsen"/>
                <a:sym typeface="Poetsen"/>
              </a:rPr>
              <a:t>Today's Green Adventure</a:t>
            </a:r>
          </a:p>
          <a:p>
            <a:pPr algn="ctr">
              <a:lnSpc>
                <a:spcPts val="10683"/>
              </a:lnSpc>
            </a:pPr>
            <a:endParaRPr lang="en-US" sz="7631" dirty="0">
              <a:solidFill>
                <a:srgbClr val="000000"/>
              </a:solidFill>
              <a:latin typeface="Poetsen"/>
              <a:ea typeface="Poetsen"/>
              <a:cs typeface="Poetsen"/>
              <a:sym typeface="Poetse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89676" y="-10886"/>
            <a:ext cx="10508643" cy="10268968"/>
          </a:xfrm>
          <a:custGeom>
            <a:avLst/>
            <a:gdLst/>
            <a:ahLst/>
            <a:cxnLst/>
            <a:rect l="l" t="t" r="r" b="b"/>
            <a:pathLst>
              <a:path w="10508643" h="10508643">
                <a:moveTo>
                  <a:pt x="0" y="0"/>
                </a:moveTo>
                <a:lnTo>
                  <a:pt x="10508642" y="0"/>
                </a:lnTo>
                <a:lnTo>
                  <a:pt x="10508642" y="10508642"/>
                </a:lnTo>
                <a:lnTo>
                  <a:pt x="0" y="10508642"/>
                </a:lnTo>
                <a:lnTo>
                  <a:pt x="0" y="0"/>
                </a:lnTo>
                <a:close/>
              </a:path>
            </a:pathLst>
          </a:custGeom>
          <a:blipFill>
            <a:blip r:embed="rId3">
              <a:alphaModFix amt="35000"/>
            </a:blip>
            <a:stretch>
              <a:fillRect/>
            </a:stretch>
          </a:blipFill>
        </p:spPr>
        <p:txBody>
          <a:bodyPr/>
          <a:lstStyle/>
          <a:p>
            <a:endParaRPr lang="en-GB"/>
          </a:p>
        </p:txBody>
      </p:sp>
      <p:sp>
        <p:nvSpPr>
          <p:cNvPr id="3" name="Freeform 3"/>
          <p:cNvSpPr/>
          <p:nvPr/>
        </p:nvSpPr>
        <p:spPr>
          <a:xfrm>
            <a:off x="5340327" y="2705100"/>
            <a:ext cx="7607339" cy="7839418"/>
          </a:xfrm>
          <a:custGeom>
            <a:avLst/>
            <a:gdLst/>
            <a:ahLst/>
            <a:cxnLst/>
            <a:rect l="l" t="t" r="r" b="b"/>
            <a:pathLst>
              <a:path w="7607339" h="7607339">
                <a:moveTo>
                  <a:pt x="0" y="0"/>
                </a:moveTo>
                <a:lnTo>
                  <a:pt x="7607340" y="0"/>
                </a:lnTo>
                <a:lnTo>
                  <a:pt x="7607340" y="7607339"/>
                </a:lnTo>
                <a:lnTo>
                  <a:pt x="0" y="7607339"/>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3024573" y="876300"/>
            <a:ext cx="12238851" cy="1236236"/>
          </a:xfrm>
          <a:prstGeom prst="rect">
            <a:avLst/>
          </a:prstGeom>
        </p:spPr>
        <p:txBody>
          <a:bodyPr wrap="square" lIns="0" tIns="0" rIns="0" bIns="0" rtlCol="0" anchor="t">
            <a:spAutoFit/>
          </a:bodyPr>
          <a:lstStyle/>
          <a:p>
            <a:pPr algn="ctr">
              <a:lnSpc>
                <a:spcPts val="10781"/>
              </a:lnSpc>
            </a:pPr>
            <a:r>
              <a:rPr lang="en-US" sz="7700" dirty="0">
                <a:solidFill>
                  <a:srgbClr val="000000"/>
                </a:solidFill>
                <a:latin typeface="Poetsen"/>
                <a:ea typeface="Poetsen"/>
                <a:cs typeface="Poetsen"/>
                <a:sym typeface="Poetsen"/>
              </a:rPr>
              <a:t>Creating a micro-climate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89679" y="0"/>
            <a:ext cx="10508643" cy="10287000"/>
          </a:xfrm>
          <a:custGeom>
            <a:avLst/>
            <a:gdLst/>
            <a:ahLst/>
            <a:cxnLst/>
            <a:rect l="l" t="t" r="r" b="b"/>
            <a:pathLst>
              <a:path w="10508643" h="10508643">
                <a:moveTo>
                  <a:pt x="0" y="0"/>
                </a:moveTo>
                <a:lnTo>
                  <a:pt x="10508642" y="0"/>
                </a:lnTo>
                <a:lnTo>
                  <a:pt x="10508642" y="10508642"/>
                </a:lnTo>
                <a:lnTo>
                  <a:pt x="0" y="10508642"/>
                </a:lnTo>
                <a:lnTo>
                  <a:pt x="0" y="0"/>
                </a:lnTo>
                <a:close/>
              </a:path>
            </a:pathLst>
          </a:custGeom>
          <a:blipFill>
            <a:blip r:embed="rId3">
              <a:alphaModFix amt="35000"/>
            </a:blip>
            <a:stretch>
              <a:fillRect/>
            </a:stretch>
          </a:blipFill>
        </p:spPr>
        <p:txBody>
          <a:bodyPr/>
          <a:lstStyle/>
          <a:p>
            <a:endParaRPr lang="en-GB"/>
          </a:p>
        </p:txBody>
      </p:sp>
      <p:sp>
        <p:nvSpPr>
          <p:cNvPr id="3" name="Freeform 3"/>
          <p:cNvSpPr/>
          <p:nvPr/>
        </p:nvSpPr>
        <p:spPr>
          <a:xfrm>
            <a:off x="11396218" y="2713081"/>
            <a:ext cx="5863082" cy="5863082"/>
          </a:xfrm>
          <a:custGeom>
            <a:avLst/>
            <a:gdLst/>
            <a:ahLst/>
            <a:cxnLst/>
            <a:rect l="l" t="t" r="r" b="b"/>
            <a:pathLst>
              <a:path w="5863082" h="5863082">
                <a:moveTo>
                  <a:pt x="0" y="0"/>
                </a:moveTo>
                <a:lnTo>
                  <a:pt x="5863082" y="0"/>
                </a:lnTo>
                <a:lnTo>
                  <a:pt x="5863082" y="5863082"/>
                </a:lnTo>
                <a:lnTo>
                  <a:pt x="0" y="5863082"/>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3627071" y="895350"/>
            <a:ext cx="11033858" cy="1170278"/>
          </a:xfrm>
          <a:prstGeom prst="rect">
            <a:avLst/>
          </a:prstGeom>
        </p:spPr>
        <p:txBody>
          <a:bodyPr lIns="0" tIns="0" rIns="0" bIns="0" rtlCol="0" anchor="t">
            <a:spAutoFit/>
          </a:bodyPr>
          <a:lstStyle/>
          <a:p>
            <a:pPr algn="ctr">
              <a:lnSpc>
                <a:spcPts val="9582"/>
              </a:lnSpc>
            </a:pPr>
            <a:r>
              <a:rPr lang="en-US" sz="6844">
                <a:solidFill>
                  <a:srgbClr val="000000"/>
                </a:solidFill>
                <a:latin typeface="Poetsen"/>
                <a:ea typeface="Poetsen"/>
                <a:cs typeface="Poetsen"/>
                <a:sym typeface="Poetsen"/>
              </a:rPr>
              <a:t>The Foundation for Growth</a:t>
            </a:r>
          </a:p>
        </p:txBody>
      </p:sp>
      <p:sp>
        <p:nvSpPr>
          <p:cNvPr id="5" name="TextBox 5"/>
          <p:cNvSpPr txBox="1"/>
          <p:nvPr/>
        </p:nvSpPr>
        <p:spPr>
          <a:xfrm>
            <a:off x="1028700" y="3227807"/>
            <a:ext cx="10120062" cy="4747904"/>
          </a:xfrm>
          <a:prstGeom prst="rect">
            <a:avLst/>
          </a:prstGeom>
        </p:spPr>
        <p:txBody>
          <a:bodyPr lIns="0" tIns="0" rIns="0" bIns="0" rtlCol="0" anchor="t">
            <a:spAutoFit/>
          </a:bodyPr>
          <a:lstStyle/>
          <a:p>
            <a:pPr marL="976318" lvl="1" indent="-488159" algn="l">
              <a:lnSpc>
                <a:spcPts val="6330"/>
              </a:lnSpc>
              <a:buFont typeface="Arial"/>
              <a:buChar char="•"/>
            </a:pPr>
            <a:r>
              <a:rPr lang="en-US" sz="4522" b="1">
                <a:solidFill>
                  <a:srgbClr val="000000"/>
                </a:solidFill>
                <a:latin typeface="Canva Sans Bold"/>
                <a:ea typeface="Canva Sans Bold"/>
                <a:cs typeface="Canva Sans Bold"/>
                <a:sym typeface="Canva Sans Bold"/>
              </a:rPr>
              <a:t>Choosing the right soil mix for dome gardening.</a:t>
            </a:r>
          </a:p>
          <a:p>
            <a:pPr marL="976318" lvl="1" indent="-488159" algn="l">
              <a:lnSpc>
                <a:spcPts val="6330"/>
              </a:lnSpc>
              <a:buFont typeface="Arial"/>
              <a:buChar char="•"/>
            </a:pPr>
            <a:r>
              <a:rPr lang="en-US" sz="4522" b="1">
                <a:solidFill>
                  <a:srgbClr val="000000"/>
                </a:solidFill>
                <a:latin typeface="Canva Sans Bold"/>
                <a:ea typeface="Canva Sans Bold"/>
                <a:cs typeface="Canva Sans Bold"/>
                <a:sym typeface="Canva Sans Bold"/>
              </a:rPr>
              <a:t>Watering techniques in a protected environment (avoiding overwatering).</a:t>
            </a:r>
          </a:p>
          <a:p>
            <a:pPr marL="926680" lvl="1" indent="-463340" algn="l">
              <a:lnSpc>
                <a:spcPts val="6009"/>
              </a:lnSpc>
              <a:buFont typeface="Arial"/>
              <a:buChar char="•"/>
            </a:pPr>
            <a:r>
              <a:rPr lang="en-US" sz="4292" b="1">
                <a:solidFill>
                  <a:srgbClr val="000000"/>
                </a:solidFill>
                <a:latin typeface="Canva Sans Bold"/>
                <a:ea typeface="Canva Sans Bold"/>
                <a:cs typeface="Canva Sans Bold"/>
                <a:sym typeface="Canva Sans Bold"/>
              </a:rPr>
              <a:t>Importance of drainage.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87939" y="-10886"/>
            <a:ext cx="10512122" cy="10287000"/>
          </a:xfrm>
          <a:custGeom>
            <a:avLst/>
            <a:gdLst/>
            <a:ahLst/>
            <a:cxnLst/>
            <a:rect l="l" t="t" r="r" b="b"/>
            <a:pathLst>
              <a:path w="10508643" h="10508643">
                <a:moveTo>
                  <a:pt x="0" y="0"/>
                </a:moveTo>
                <a:lnTo>
                  <a:pt x="10508642" y="0"/>
                </a:lnTo>
                <a:lnTo>
                  <a:pt x="10508642" y="10508642"/>
                </a:lnTo>
                <a:lnTo>
                  <a:pt x="0" y="10508642"/>
                </a:lnTo>
                <a:lnTo>
                  <a:pt x="0" y="0"/>
                </a:lnTo>
                <a:close/>
              </a:path>
            </a:pathLst>
          </a:custGeom>
          <a:blipFill>
            <a:blip r:embed="rId3">
              <a:alphaModFix amt="35000"/>
            </a:blip>
            <a:stretch>
              <a:fillRect/>
            </a:stretch>
          </a:blipFill>
        </p:spPr>
        <p:txBody>
          <a:bodyPr/>
          <a:lstStyle/>
          <a:p>
            <a:endParaRPr lang="en-GB"/>
          </a:p>
        </p:txBody>
      </p:sp>
      <p:sp>
        <p:nvSpPr>
          <p:cNvPr id="3" name="Freeform 3"/>
          <p:cNvSpPr/>
          <p:nvPr/>
        </p:nvSpPr>
        <p:spPr>
          <a:xfrm>
            <a:off x="10399420" y="3212755"/>
            <a:ext cx="5863082" cy="5863082"/>
          </a:xfrm>
          <a:custGeom>
            <a:avLst/>
            <a:gdLst/>
            <a:ahLst/>
            <a:cxnLst/>
            <a:rect l="l" t="t" r="r" b="b"/>
            <a:pathLst>
              <a:path w="5863082" h="5863082">
                <a:moveTo>
                  <a:pt x="0" y="0"/>
                </a:moveTo>
                <a:lnTo>
                  <a:pt x="5863083" y="0"/>
                </a:lnTo>
                <a:lnTo>
                  <a:pt x="5863083" y="5863082"/>
                </a:lnTo>
                <a:lnTo>
                  <a:pt x="0" y="5863082"/>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3233329" y="1053457"/>
            <a:ext cx="11821341" cy="1041888"/>
          </a:xfrm>
          <a:prstGeom prst="rect">
            <a:avLst/>
          </a:prstGeom>
        </p:spPr>
        <p:txBody>
          <a:bodyPr wrap="square" lIns="0" tIns="0" rIns="0" bIns="0" rtlCol="0" anchor="t">
            <a:spAutoFit/>
          </a:bodyPr>
          <a:lstStyle/>
          <a:p>
            <a:pPr algn="ctr">
              <a:lnSpc>
                <a:spcPts val="9098"/>
              </a:lnSpc>
            </a:pPr>
            <a:r>
              <a:rPr lang="en-US" sz="6498" dirty="0">
                <a:solidFill>
                  <a:srgbClr val="000000"/>
                </a:solidFill>
                <a:latin typeface="Poetsen"/>
                <a:ea typeface="Poetsen"/>
                <a:cs typeface="Poetsen"/>
                <a:sym typeface="Poetsen"/>
              </a:rPr>
              <a:t>Expanding Your Green Family</a:t>
            </a:r>
          </a:p>
        </p:txBody>
      </p:sp>
      <p:sp>
        <p:nvSpPr>
          <p:cNvPr id="5" name="TextBox 5"/>
          <p:cNvSpPr txBox="1"/>
          <p:nvPr/>
        </p:nvSpPr>
        <p:spPr>
          <a:xfrm>
            <a:off x="1698274" y="3127030"/>
            <a:ext cx="8701146" cy="3354692"/>
          </a:xfrm>
          <a:prstGeom prst="rect">
            <a:avLst/>
          </a:prstGeom>
        </p:spPr>
        <p:txBody>
          <a:bodyPr lIns="0" tIns="0" rIns="0" bIns="0" rtlCol="0" anchor="t">
            <a:spAutoFit/>
          </a:bodyPr>
          <a:lstStyle/>
          <a:p>
            <a:pPr marL="1036432" lvl="1" indent="-518216" algn="l">
              <a:lnSpc>
                <a:spcPts val="6720"/>
              </a:lnSpc>
              <a:buFont typeface="Arial"/>
              <a:buChar char="•"/>
            </a:pPr>
            <a:r>
              <a:rPr lang="en-US" sz="4800" b="1">
                <a:solidFill>
                  <a:srgbClr val="000000"/>
                </a:solidFill>
                <a:latin typeface="Canva Sans Bold"/>
                <a:ea typeface="Canva Sans Bold"/>
                <a:cs typeface="Canva Sans Bold"/>
                <a:sym typeface="Canva Sans Bold"/>
              </a:rPr>
              <a:t>Propagation methods cuttings and seeds</a:t>
            </a:r>
          </a:p>
          <a:p>
            <a:pPr marL="1036432" lvl="1" indent="-518216" algn="l">
              <a:lnSpc>
                <a:spcPts val="6720"/>
              </a:lnSpc>
              <a:buFont typeface="Arial"/>
              <a:buChar char="•"/>
            </a:pPr>
            <a:r>
              <a:rPr lang="en-US" sz="4800" b="1">
                <a:solidFill>
                  <a:srgbClr val="000000"/>
                </a:solidFill>
                <a:latin typeface="Canva Sans Bold"/>
                <a:ea typeface="Canva Sans Bold"/>
                <a:cs typeface="Canva Sans Bold"/>
                <a:sym typeface="Canva Sans Bold"/>
              </a:rPr>
              <a:t>Benefits of propagating your own plants.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89679" y="-110821"/>
            <a:ext cx="10508643" cy="10508643"/>
          </a:xfrm>
          <a:custGeom>
            <a:avLst/>
            <a:gdLst/>
            <a:ahLst/>
            <a:cxnLst/>
            <a:rect l="l" t="t" r="r" b="b"/>
            <a:pathLst>
              <a:path w="10508643" h="10508643">
                <a:moveTo>
                  <a:pt x="0" y="0"/>
                </a:moveTo>
                <a:lnTo>
                  <a:pt x="10508642" y="0"/>
                </a:lnTo>
                <a:lnTo>
                  <a:pt x="10508642" y="10508642"/>
                </a:lnTo>
                <a:lnTo>
                  <a:pt x="0" y="10508642"/>
                </a:lnTo>
                <a:lnTo>
                  <a:pt x="0" y="0"/>
                </a:lnTo>
                <a:close/>
              </a:path>
            </a:pathLst>
          </a:custGeom>
          <a:blipFill>
            <a:blip r:embed="rId3">
              <a:alphaModFix amt="35000"/>
            </a:blip>
            <a:stretch>
              <a:fillRect/>
            </a:stretch>
          </a:blipFill>
        </p:spPr>
        <p:txBody>
          <a:bodyPr/>
          <a:lstStyle/>
          <a:p>
            <a:endParaRPr lang="en-GB"/>
          </a:p>
        </p:txBody>
      </p:sp>
      <p:sp>
        <p:nvSpPr>
          <p:cNvPr id="3" name="Freeform 3"/>
          <p:cNvSpPr/>
          <p:nvPr/>
        </p:nvSpPr>
        <p:spPr>
          <a:xfrm>
            <a:off x="8896938" y="2599551"/>
            <a:ext cx="7252956" cy="7252956"/>
          </a:xfrm>
          <a:custGeom>
            <a:avLst/>
            <a:gdLst/>
            <a:ahLst/>
            <a:cxnLst/>
            <a:rect l="l" t="t" r="r" b="b"/>
            <a:pathLst>
              <a:path w="7252956" h="7252956">
                <a:moveTo>
                  <a:pt x="0" y="0"/>
                </a:moveTo>
                <a:lnTo>
                  <a:pt x="7252956" y="0"/>
                </a:lnTo>
                <a:lnTo>
                  <a:pt x="7252956" y="7252956"/>
                </a:lnTo>
                <a:lnTo>
                  <a:pt x="0" y="7252956"/>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3365659" y="885825"/>
            <a:ext cx="12026741" cy="1224822"/>
          </a:xfrm>
          <a:prstGeom prst="rect">
            <a:avLst/>
          </a:prstGeom>
        </p:spPr>
        <p:txBody>
          <a:bodyPr wrap="square" lIns="0" tIns="0" rIns="0" bIns="0" rtlCol="0" anchor="t">
            <a:spAutoFit/>
          </a:bodyPr>
          <a:lstStyle/>
          <a:p>
            <a:pPr algn="ctr">
              <a:lnSpc>
                <a:spcPts val="10683"/>
              </a:lnSpc>
              <a:spcBef>
                <a:spcPct val="0"/>
              </a:spcBef>
            </a:pPr>
            <a:r>
              <a:rPr lang="en-US" sz="7631" dirty="0">
                <a:solidFill>
                  <a:srgbClr val="000000"/>
                </a:solidFill>
                <a:latin typeface="Poetsen"/>
                <a:ea typeface="Poetsen"/>
                <a:cs typeface="Poetsen"/>
                <a:sym typeface="Poetsen"/>
              </a:rPr>
              <a:t>Let's Get Our Hands Dirty!</a:t>
            </a:r>
          </a:p>
        </p:txBody>
      </p:sp>
      <p:sp>
        <p:nvSpPr>
          <p:cNvPr id="5" name="TextBox 5"/>
          <p:cNvSpPr txBox="1"/>
          <p:nvPr/>
        </p:nvSpPr>
        <p:spPr>
          <a:xfrm>
            <a:off x="1028700" y="3175116"/>
            <a:ext cx="6743700" cy="5504777"/>
          </a:xfrm>
          <a:prstGeom prst="rect">
            <a:avLst/>
          </a:prstGeom>
        </p:spPr>
        <p:txBody>
          <a:bodyPr wrap="square" lIns="0" tIns="0" rIns="0" bIns="0" rtlCol="0" anchor="t">
            <a:spAutoFit/>
          </a:bodyPr>
          <a:lstStyle/>
          <a:p>
            <a:pPr marL="1338684" lvl="1" indent="-669342" algn="l">
              <a:lnSpc>
                <a:spcPts val="8680"/>
              </a:lnSpc>
              <a:buFont typeface="Arial"/>
              <a:buChar char="•"/>
            </a:pPr>
            <a:r>
              <a:rPr lang="en-US" sz="6200" b="1" dirty="0">
                <a:solidFill>
                  <a:srgbClr val="000000"/>
                </a:solidFill>
                <a:latin typeface="Canva Sans Bold"/>
                <a:ea typeface="Canva Sans Bold"/>
                <a:cs typeface="Canva Sans Bold"/>
                <a:sym typeface="Canva Sans Bold"/>
              </a:rPr>
              <a:t>Liner!</a:t>
            </a:r>
          </a:p>
          <a:p>
            <a:pPr marL="1338684" lvl="1" indent="-669342" algn="l">
              <a:lnSpc>
                <a:spcPts val="8680"/>
              </a:lnSpc>
              <a:buFont typeface="Arial"/>
              <a:buChar char="•"/>
            </a:pPr>
            <a:r>
              <a:rPr lang="en-US" sz="6200" b="1" dirty="0">
                <a:solidFill>
                  <a:srgbClr val="000000"/>
                </a:solidFill>
                <a:latin typeface="Canva Sans Bold"/>
                <a:ea typeface="Canva Sans Bold"/>
                <a:cs typeface="Canva Sans Bold"/>
                <a:sym typeface="Canva Sans Bold"/>
              </a:rPr>
              <a:t>Soil!</a:t>
            </a:r>
          </a:p>
          <a:p>
            <a:pPr marL="1338684" lvl="1" indent="-669342" algn="l">
              <a:lnSpc>
                <a:spcPts val="8680"/>
              </a:lnSpc>
              <a:buFont typeface="Arial"/>
              <a:buChar char="•"/>
            </a:pPr>
            <a:r>
              <a:rPr lang="en-US" sz="6200" b="1" dirty="0">
                <a:solidFill>
                  <a:srgbClr val="000000"/>
                </a:solidFill>
                <a:latin typeface="Canva Sans Bold"/>
                <a:ea typeface="Canva Sans Bold"/>
                <a:cs typeface="Canva Sans Bold"/>
                <a:sym typeface="Canva Sans Bold"/>
              </a:rPr>
              <a:t>Seeds!</a:t>
            </a:r>
          </a:p>
          <a:p>
            <a:pPr marL="1338684" lvl="1" indent="-669342" algn="l">
              <a:lnSpc>
                <a:spcPts val="8680"/>
              </a:lnSpc>
              <a:buFont typeface="Arial"/>
              <a:buChar char="•"/>
            </a:pPr>
            <a:r>
              <a:rPr lang="en-US" sz="6200" b="1" dirty="0">
                <a:solidFill>
                  <a:srgbClr val="000000"/>
                </a:solidFill>
                <a:latin typeface="Canva Sans Bold"/>
                <a:ea typeface="Canva Sans Bold"/>
                <a:cs typeface="Canva Sans Bold"/>
                <a:sym typeface="Canva Sans Bold"/>
              </a:rPr>
              <a:t>Water/Spray!</a:t>
            </a:r>
          </a:p>
          <a:p>
            <a:pPr marL="1338684" lvl="1" indent="-669342" algn="l">
              <a:lnSpc>
                <a:spcPts val="8680"/>
              </a:lnSpc>
              <a:buFont typeface="Arial"/>
              <a:buChar char="•"/>
            </a:pPr>
            <a:r>
              <a:rPr lang="en-US" sz="6200" b="1" dirty="0">
                <a:solidFill>
                  <a:srgbClr val="000000"/>
                </a:solidFill>
                <a:latin typeface="Canva Sans Bold"/>
                <a:ea typeface="Canva Sans Bold"/>
                <a:cs typeface="Canva Sans Bold"/>
                <a:sym typeface="Canva Sans Bold"/>
              </a:rPr>
              <a:t>Lid!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89679" y="0"/>
            <a:ext cx="10508643" cy="10287000"/>
          </a:xfrm>
          <a:custGeom>
            <a:avLst/>
            <a:gdLst/>
            <a:ahLst/>
            <a:cxnLst/>
            <a:rect l="l" t="t" r="r" b="b"/>
            <a:pathLst>
              <a:path w="10508643" h="10508643">
                <a:moveTo>
                  <a:pt x="0" y="0"/>
                </a:moveTo>
                <a:lnTo>
                  <a:pt x="10508642" y="0"/>
                </a:lnTo>
                <a:lnTo>
                  <a:pt x="10508642" y="10508642"/>
                </a:lnTo>
                <a:lnTo>
                  <a:pt x="0" y="10508642"/>
                </a:lnTo>
                <a:lnTo>
                  <a:pt x="0" y="0"/>
                </a:lnTo>
                <a:close/>
              </a:path>
            </a:pathLst>
          </a:custGeom>
          <a:blipFill>
            <a:blip r:embed="rId3">
              <a:alphaModFix amt="35000"/>
            </a:blip>
            <a:stretch>
              <a:fillRect/>
            </a:stretch>
          </a:blipFill>
        </p:spPr>
        <p:txBody>
          <a:bodyPr/>
          <a:lstStyle/>
          <a:p>
            <a:endParaRPr lang="en-GB"/>
          </a:p>
        </p:txBody>
      </p:sp>
      <p:sp>
        <p:nvSpPr>
          <p:cNvPr id="3" name="Freeform 3"/>
          <p:cNvSpPr/>
          <p:nvPr/>
        </p:nvSpPr>
        <p:spPr>
          <a:xfrm>
            <a:off x="5984195" y="2476500"/>
            <a:ext cx="6319610" cy="6319610"/>
          </a:xfrm>
          <a:custGeom>
            <a:avLst/>
            <a:gdLst/>
            <a:ahLst/>
            <a:cxnLst/>
            <a:rect l="l" t="t" r="r" b="b"/>
            <a:pathLst>
              <a:path w="6319610" h="6319610">
                <a:moveTo>
                  <a:pt x="0" y="0"/>
                </a:moveTo>
                <a:lnTo>
                  <a:pt x="6319610" y="0"/>
                </a:lnTo>
                <a:lnTo>
                  <a:pt x="6319610" y="6319610"/>
                </a:lnTo>
                <a:lnTo>
                  <a:pt x="0" y="6319610"/>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4860114" y="895350"/>
            <a:ext cx="8567772" cy="1113215"/>
          </a:xfrm>
          <a:prstGeom prst="rect">
            <a:avLst/>
          </a:prstGeom>
        </p:spPr>
        <p:txBody>
          <a:bodyPr lIns="0" tIns="0" rIns="0" bIns="0" rtlCol="0" anchor="t">
            <a:spAutoFit/>
          </a:bodyPr>
          <a:lstStyle/>
          <a:p>
            <a:pPr algn="ctr">
              <a:lnSpc>
                <a:spcPts val="9055"/>
              </a:lnSpc>
            </a:pPr>
            <a:r>
              <a:rPr lang="en-US" sz="6468">
                <a:solidFill>
                  <a:srgbClr val="000000"/>
                </a:solidFill>
                <a:latin typeface="Poetsen"/>
                <a:ea typeface="Poetsen"/>
                <a:cs typeface="Poetsen"/>
                <a:sym typeface="Poetsen"/>
              </a:rPr>
              <a:t>Your Thoughts &amp; Ideas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827</Words>
  <Application>Microsoft Office PowerPoint</Application>
  <PresentationFormat>Custom</PresentationFormat>
  <Paragraphs>122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Canva Sans Bold</vt:lpstr>
      <vt:lpstr>Calibri</vt:lpstr>
      <vt:lpstr>Arial</vt:lpstr>
      <vt:lpstr>Poetsen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 workshop</dc:title>
  <cp:lastModifiedBy>Trevor Coker</cp:lastModifiedBy>
  <cp:revision>3</cp:revision>
  <dcterms:created xsi:type="dcterms:W3CDTF">2006-08-16T00:00:00Z</dcterms:created>
  <dcterms:modified xsi:type="dcterms:W3CDTF">2025-05-12T10:51:02Z</dcterms:modified>
  <dc:identifier>DAGnOZYpB00</dc:identifier>
</cp:coreProperties>
</file>